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7" r:id="rId8"/>
    <p:sldId id="261" r:id="rId9"/>
    <p:sldId id="263" r:id="rId10"/>
    <p:sldId id="264" r:id="rId11"/>
    <p:sldId id="268" r:id="rId12"/>
    <p:sldId id="265" r:id="rId13"/>
    <p:sldId id="266" r:id="rId14"/>
    <p:sldId id="269" r:id="rId15"/>
    <p:sldId id="270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E23A"/>
    <a:srgbClr val="C85DE9"/>
    <a:srgbClr val="FFCC66"/>
    <a:srgbClr val="254061"/>
    <a:srgbClr val="A74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4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 smtClean="0"/>
              <a:t>Clique para editar o estilo do subtítulo Mestre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5541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7577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8758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7724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69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4327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3763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777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1406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863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2333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C1C70-36D3-47DC-B81F-B5A7BF4D53D6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FC5877-68D1-437D-A4E1-A60E4124DD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1983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-1017725"/>
            <a:ext cx="9144000" cy="2387600"/>
          </a:xfrm>
          <a:effectLst>
            <a:outerShdw dist="50800"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txBody>
          <a:bodyPr>
            <a:normAutofit/>
            <a:sp3d extrusionH="57150">
              <a:bevelT w="82550" h="38100" prst="coolSlant"/>
            </a:sp3d>
          </a:bodyPr>
          <a:lstStyle/>
          <a:p>
            <a:r>
              <a:rPr lang="pt-BR" sz="7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  <a:reflection stA="0" endPos="65000" dist="50800" dir="5400000" sy="-100000" algn="bl" rotWithShape="0"/>
                </a:effectLst>
              </a:rPr>
              <a:t>Shadow </a:t>
            </a:r>
            <a:r>
              <a:rPr lang="pt-BR" sz="72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  <a:reflection stA="0" endPos="65000" dist="50800" dir="5400000" sy="-100000" algn="bl" rotWithShape="0"/>
                </a:effectLst>
              </a:rPr>
              <a:t>Mapping</a:t>
            </a:r>
            <a:endParaRPr lang="pt-BR" sz="7200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/>
                </a:outerShdw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5790763"/>
            <a:ext cx="9144000" cy="1655762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</a:effectLst>
              </a:rPr>
              <a:t>Arthur Siqueira e Silva</a:t>
            </a: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/>
                </a:outerShdw>
              </a:effectLst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468" y="1641576"/>
            <a:ext cx="5415064" cy="3574848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6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558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</a:effectLst>
              </a:rPr>
              <a:t>Shadow Acne</a:t>
            </a: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/>
                </a:outerShdw>
              </a:effectLst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320" y="2441644"/>
            <a:ext cx="8663424" cy="2714538"/>
          </a:xfrm>
          <a:effectLst>
            <a:outerShdw blurRad="76200" dir="13500000" sy="23000" kx="12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217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</a:effectLst>
              </a:rPr>
              <a:t>Shadow Acne</a:t>
            </a: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/>
                </a:outerShdw>
              </a:effectLst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320" y="2441644"/>
            <a:ext cx="8663424" cy="2714538"/>
          </a:xfr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385" y="2441644"/>
            <a:ext cx="8663422" cy="2714538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40000"/>
              </a:prstClr>
            </a:outerShdw>
          </a:effectLst>
        </p:spPr>
      </p:pic>
      <p:sp>
        <p:nvSpPr>
          <p:cNvPr id="5" name="CaixaDeTexto 4"/>
          <p:cNvSpPr txBox="1"/>
          <p:nvPr/>
        </p:nvSpPr>
        <p:spPr>
          <a:xfrm>
            <a:off x="2513929" y="5583676"/>
            <a:ext cx="7803739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76200" dir="13500000" sy="23000" kx="1200000" algn="b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pt-BR" sz="2400" dirty="0" err="1">
                <a:solidFill>
                  <a:schemeClr val="accent6">
                    <a:lumMod val="75000"/>
                  </a:schemeClr>
                </a:solidFill>
              </a:rPr>
              <a:t>f</a:t>
            </a:r>
            <a:r>
              <a:rPr lang="pt-BR" sz="2400" dirty="0" err="1" smtClean="0">
                <a:solidFill>
                  <a:schemeClr val="accent6">
                    <a:lumMod val="75000"/>
                  </a:schemeClr>
                </a:solidFill>
              </a:rPr>
              <a:t>loat</a:t>
            </a:r>
            <a:r>
              <a:rPr lang="pt-BR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bias</a:t>
            </a:r>
            <a:r>
              <a:rPr lang="pt-BR" sz="2400" dirty="0" smtClean="0">
                <a:solidFill>
                  <a:schemeClr val="bg1"/>
                </a:solidFill>
              </a:rPr>
              <a:t> </a:t>
            </a:r>
            <a:r>
              <a:rPr lang="pt-BR" sz="2400" b="1" dirty="0">
                <a:solidFill>
                  <a:srgbClr val="FF0000"/>
                </a:solidFill>
              </a:rPr>
              <a:t>=</a:t>
            </a:r>
            <a:r>
              <a:rPr lang="pt-BR" sz="2400" dirty="0">
                <a:solidFill>
                  <a:schemeClr val="bg1"/>
                </a:solidFill>
              </a:rPr>
              <a:t> </a:t>
            </a:r>
            <a:r>
              <a:rPr lang="pt-BR" sz="2400" dirty="0" err="1">
                <a:solidFill>
                  <a:srgbClr val="5AE23A"/>
                </a:solidFill>
              </a:rPr>
              <a:t>max</a:t>
            </a:r>
            <a:r>
              <a:rPr lang="pt-BR" sz="2400" dirty="0">
                <a:solidFill>
                  <a:schemeClr val="bg1"/>
                </a:solidFill>
              </a:rPr>
              <a:t>(</a:t>
            </a:r>
            <a:r>
              <a:rPr lang="pt-BR" sz="2400" dirty="0">
                <a:solidFill>
                  <a:srgbClr val="C85DE9"/>
                </a:solidFill>
              </a:rPr>
              <a:t>0.05</a:t>
            </a:r>
            <a:r>
              <a:rPr lang="pt-BR" sz="2400" dirty="0">
                <a:solidFill>
                  <a:schemeClr val="bg1"/>
                </a:solidFill>
              </a:rPr>
              <a:t> </a:t>
            </a:r>
            <a:r>
              <a:rPr lang="pt-BR" sz="2400" dirty="0">
                <a:solidFill>
                  <a:srgbClr val="FF0000"/>
                </a:solidFill>
              </a:rPr>
              <a:t>*</a:t>
            </a:r>
            <a:r>
              <a:rPr lang="pt-BR" sz="2400" dirty="0">
                <a:solidFill>
                  <a:schemeClr val="bg1"/>
                </a:solidFill>
              </a:rPr>
              <a:t> (</a:t>
            </a:r>
            <a:r>
              <a:rPr lang="pt-BR" sz="2400" dirty="0">
                <a:solidFill>
                  <a:srgbClr val="C85DE9"/>
                </a:solidFill>
              </a:rPr>
              <a:t>1.0</a:t>
            </a:r>
            <a:r>
              <a:rPr lang="pt-BR" sz="2400" dirty="0">
                <a:solidFill>
                  <a:schemeClr val="bg1"/>
                </a:solidFill>
              </a:rPr>
              <a:t> </a:t>
            </a:r>
            <a:r>
              <a:rPr lang="pt-BR" sz="2400" dirty="0">
                <a:solidFill>
                  <a:srgbClr val="FF0000"/>
                </a:solidFill>
              </a:rPr>
              <a:t>-</a:t>
            </a:r>
            <a:r>
              <a:rPr lang="pt-BR" sz="2400" dirty="0">
                <a:solidFill>
                  <a:schemeClr val="bg1"/>
                </a:solidFill>
              </a:rPr>
              <a:t> </a:t>
            </a:r>
            <a:r>
              <a:rPr lang="pt-BR" sz="2400" dirty="0" err="1">
                <a:solidFill>
                  <a:srgbClr val="5AE23A"/>
                </a:solidFill>
              </a:rPr>
              <a:t>dot</a:t>
            </a:r>
            <a:r>
              <a:rPr lang="pt-BR" sz="2400" dirty="0">
                <a:solidFill>
                  <a:schemeClr val="bg1"/>
                </a:solidFill>
              </a:rPr>
              <a:t>(</a:t>
            </a:r>
            <a:r>
              <a:rPr lang="pt-BR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normal</a:t>
            </a:r>
            <a:r>
              <a:rPr lang="pt-BR" sz="2400" dirty="0">
                <a:solidFill>
                  <a:schemeClr val="bg1"/>
                </a:solidFill>
              </a:rPr>
              <a:t>, </a:t>
            </a:r>
            <a:r>
              <a:rPr lang="pt-BR" sz="24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lightDir</a:t>
            </a:r>
            <a:r>
              <a:rPr lang="pt-BR" sz="2400" dirty="0">
                <a:solidFill>
                  <a:schemeClr val="bg1"/>
                </a:solidFill>
              </a:rPr>
              <a:t>)), </a:t>
            </a:r>
            <a:r>
              <a:rPr lang="pt-BR" sz="2400" dirty="0">
                <a:solidFill>
                  <a:srgbClr val="C85DE9"/>
                </a:solidFill>
              </a:rPr>
              <a:t>0.005</a:t>
            </a:r>
            <a:r>
              <a:rPr lang="pt-BR" sz="2400" dirty="0" smtClean="0">
                <a:solidFill>
                  <a:schemeClr val="bg1"/>
                </a:solidFill>
              </a:rPr>
              <a:t>);</a:t>
            </a: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loat</a:t>
            </a:r>
            <a:r>
              <a:rPr lang="en-US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shadow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FF0000"/>
                </a:solidFill>
              </a:rPr>
              <a:t>=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currentDepth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FF0000"/>
                </a:solidFill>
              </a:rPr>
              <a:t>-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bias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FF0000"/>
                </a:solidFill>
              </a:rPr>
              <a:t>&gt;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closestDepth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FF0000"/>
                </a:solidFill>
              </a:rPr>
              <a:t>?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rgbClr val="C85DE9"/>
                </a:solidFill>
              </a:rPr>
              <a:t>1.0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FF0000"/>
                </a:solidFill>
              </a:rPr>
              <a:t>: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rgbClr val="C85DE9"/>
                </a:solidFill>
              </a:rPr>
              <a:t>0.0</a:t>
            </a:r>
            <a:r>
              <a:rPr lang="en-US" sz="2400" dirty="0" smtClean="0">
                <a:solidFill>
                  <a:schemeClr val="bg1"/>
                </a:solidFill>
              </a:rPr>
              <a:t>;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951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3350"/>
            <a:ext cx="12192000" cy="7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8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89562" y="327565"/>
            <a:ext cx="10515600" cy="4351338"/>
          </a:xfrm>
        </p:spPr>
        <p:txBody>
          <a:bodyPr/>
          <a:lstStyle/>
          <a:p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Oversampling</a:t>
            </a:r>
            <a:endParaRPr lang="pt-BR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  <a:p>
            <a:pPr marL="0" indent="0">
              <a:buNone/>
            </a:pP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	Áreas fora do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frustum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 da luz são consideradas como escuras quando não são, portanto atribui-se o valor de sombra 0.0 a estas áreas (não projetam sombra)</a:t>
            </a:r>
          </a:p>
          <a:p>
            <a:pPr marL="0" indent="0">
              <a:buNone/>
            </a:pPr>
            <a:endParaRPr lang="pt-BR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  <a:p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Peter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Panning</a:t>
            </a:r>
            <a:endParaRPr lang="pt-BR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  <a:p>
            <a:pPr marL="0" indent="0">
              <a:buNone/>
            </a:pP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	Valores de bias muito altos podem fazer as sombras “fugirem” dos seus objetos. Podemos usar front-face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culling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 para arrumar em objetos sólidos</a:t>
            </a: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980" y="4259365"/>
            <a:ext cx="5546764" cy="2394354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36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261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6655" y="3226408"/>
            <a:ext cx="10680971" cy="3378674"/>
          </a:xfrm>
          <a:solidFill>
            <a:schemeClr val="accent1">
              <a:lumMod val="50000"/>
            </a:schemeClr>
          </a:solidFill>
          <a:effectLst>
            <a:outerShdw blurRad="76200" dir="13500000" sy="23000" kx="1200000" algn="br" rotWithShape="0">
              <a:prstClr val="black">
                <a:alpha val="37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for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(</a:t>
            </a:r>
            <a:r>
              <a:rPr lang="pt-BR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x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=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-1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; </a:t>
            </a:r>
            <a:r>
              <a:rPr lang="pt-BR" sz="2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x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&lt;=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1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;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++</a:t>
            </a:r>
            <a:r>
              <a:rPr lang="pt-BR" sz="2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x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) 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{</a:t>
            </a: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  </a:t>
            </a:r>
            <a:r>
              <a:rPr lang="pt-BR" sz="2400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for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(</a:t>
            </a:r>
            <a:r>
              <a:rPr lang="pt-BR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y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=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-1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; </a:t>
            </a:r>
            <a:r>
              <a:rPr lang="pt-BR" sz="2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y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&lt;=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1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;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++</a:t>
            </a:r>
            <a:r>
              <a:rPr lang="pt-BR" sz="2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y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) { </a:t>
            </a:r>
            <a:endParaRPr lang="pt-BR" sz="24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7000"/>
                  </a:prstClr>
                </a:outerShdw>
              </a:effectLst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     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pcfDepth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=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 err="1">
                <a:solidFill>
                  <a:srgbClr val="5AE23A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texture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(</a:t>
            </a:r>
            <a:r>
              <a:rPr lang="pt-BR" sz="24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shadowMap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, </a:t>
            </a:r>
            <a:r>
              <a:rPr lang="pt-BR" sz="24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projCoords</a:t>
            </a:r>
            <a:r>
              <a:rPr lang="pt-BR" sz="2400" b="1" dirty="0" err="1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.</a:t>
            </a:r>
            <a:r>
              <a:rPr lang="pt-BR" sz="2400" dirty="0" err="1">
                <a:solidFill>
                  <a:srgbClr val="FFC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xy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+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vec2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(</a:t>
            </a:r>
            <a:r>
              <a:rPr lang="pt-BR" sz="2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x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, </a:t>
            </a:r>
            <a:r>
              <a:rPr lang="pt-BR" sz="2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y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)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*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texelSize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)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.</a:t>
            </a:r>
            <a:r>
              <a:rPr lang="pt-BR" sz="2400" dirty="0">
                <a:solidFill>
                  <a:srgbClr val="FFC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r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; </a:t>
            </a:r>
            <a:endParaRPr lang="pt-BR" sz="24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7000"/>
                  </a:prstClr>
                </a:outerShdw>
              </a:effectLst>
            </a:endParaRPr>
          </a:p>
          <a:p>
            <a:pPr marL="0" indent="0">
              <a:buNone/>
            </a:pP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      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shadow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+=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currentDepth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-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bias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&gt;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pcfDepth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?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1.0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: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0.0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; </a:t>
            </a:r>
            <a:endParaRPr lang="pt-BR" sz="24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7000"/>
                  </a:prstClr>
                </a:outerShdw>
              </a:effectLst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  } </a:t>
            </a:r>
          </a:p>
          <a:p>
            <a:pPr marL="0" indent="0">
              <a:buNone/>
            </a:pP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} </a:t>
            </a:r>
          </a:p>
          <a:p>
            <a:pPr marL="0" indent="0">
              <a:buNone/>
            </a:pP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shadow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b="1" dirty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/=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 </a:t>
            </a:r>
            <a:r>
              <a:rPr lang="pt-BR" sz="2400" dirty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9.0</a:t>
            </a:r>
            <a:r>
              <a:rPr lang="pt-BR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7000"/>
                    </a:prstClr>
                  </a:outerShdw>
                </a:effectLst>
              </a:rPr>
              <a:t>;</a:t>
            </a:r>
          </a:p>
        </p:txBody>
      </p:sp>
      <p:pic>
        <p:nvPicPr>
          <p:cNvPr id="2050" name="Picture 2" descr="Zoomed in of shadows with shadow mappign technique shows jagged edges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71" y="252357"/>
            <a:ext cx="3363386" cy="2640786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3755037" y="597262"/>
            <a:ext cx="8248896" cy="2393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Múltiplos fragmentos mapeando para o mesmo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texel</a:t>
            </a:r>
            <a:endParaRPr lang="pt-BR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  <a:p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Aumentar resolução do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depth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map</a:t>
            </a:r>
            <a:endParaRPr lang="pt-BR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Aproximar ao máximo o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frustum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 da luz à cena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PCF (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percentage-closer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filtering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6000"/>
                    </a:prstClr>
                  </a:outerShdw>
                </a:effectLst>
              </a:rPr>
              <a:t>), mapear múltiplas vezes por fragmento, utilizando diferentes coordenadas de textura, e fazer uma média dos resultados</a:t>
            </a: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6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4084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3350"/>
            <a:ext cx="12192000" cy="71247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912497" y="5404172"/>
            <a:ext cx="103670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</a:effectLst>
              </a:rPr>
              <a:t>https://learnopengl.com/Advanced-Lighting/Shadows/Shadow-Mapping</a:t>
            </a:r>
          </a:p>
          <a:p>
            <a:pPr algn="ctr"/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</a:effectLst>
              </a:rPr>
              <a:t>http://www.opengl-tutorial.org/intermediate-tutorials/tutorial-16-shadow-mapping/</a:t>
            </a:r>
            <a:endParaRPr lang="pt-BR" sz="2400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52502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3350"/>
            <a:ext cx="12192000" cy="7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43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3350"/>
            <a:ext cx="12192000" cy="7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998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890419"/>
            <a:ext cx="10515600" cy="1667956"/>
          </a:xfrm>
        </p:spPr>
        <p:txBody>
          <a:bodyPr/>
          <a:lstStyle/>
          <a:p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7000"/>
                    </a:prstClr>
                  </a:outerShdw>
                </a:effectLst>
              </a:rPr>
              <a:t>Ainda não há algoritmo perfeito para sombras em tempo real</a:t>
            </a:r>
          </a:p>
          <a:p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7000"/>
                    </a:prstClr>
                  </a:outerShdw>
                </a:effectLst>
              </a:rPr>
              <a:t>Aproximação: Shadow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7000"/>
                    </a:prstClr>
                  </a:outerShdw>
                </a:effectLst>
              </a:rPr>
              <a:t>Mapping</a:t>
            </a:r>
            <a:endParaRPr lang="pt-BR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7000"/>
                  </a:prstClr>
                </a:outerShdw>
              </a:effectLst>
            </a:endParaRPr>
          </a:p>
          <a:p>
            <a:endParaRPr lang="pt-BR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00" y="2306806"/>
            <a:ext cx="8255000" cy="393700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4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163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</a:effectLst>
              </a:rPr>
              <a:t>Algoritmo de 2 passos</a:t>
            </a: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/>
                </a:outerShdw>
              </a:effectLst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80000"/>
                    </a:prstClr>
                  </a:outerShdw>
                </a:effectLst>
              </a:rPr>
              <a:t>1º Passo: </a:t>
            </a:r>
            <a:r>
              <a:rPr lang="pt-BR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80000"/>
                    </a:prstClr>
                  </a:outerShdw>
                </a:effectLst>
              </a:rPr>
              <a:t>Renderiza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80000"/>
                    </a:prstClr>
                  </a:outerShdw>
                </a:effectLst>
              </a:rPr>
              <a:t> a cena a partir da perspectiva da luz, guardando valores de profundidade dos objetos em uma textura</a:t>
            </a: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80000"/>
                  </a:prstClr>
                </a:outerShdw>
              </a:effectLst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36" y="3003948"/>
            <a:ext cx="7477328" cy="3418208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68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093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10574" y="531748"/>
            <a:ext cx="9970851" cy="2075266"/>
          </a:xfrm>
          <a:solidFill>
            <a:schemeClr val="accent1">
              <a:lumMod val="50000"/>
            </a:schemeClr>
          </a:solidFill>
          <a:effectLst>
            <a:outerShdw blurRad="76200" dir="13500000" sy="23000" kx="1200000" algn="br" rotWithShape="0">
              <a:prstClr val="black">
                <a:alpha val="39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 err="1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f</a:t>
            </a:r>
            <a:r>
              <a:rPr lang="pt-BR" sz="2400" dirty="0" err="1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loat</a:t>
            </a:r>
            <a:r>
              <a:rPr lang="pt-BR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near_plane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=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0.1f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,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far_plane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=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20.0f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;</a:t>
            </a:r>
          </a:p>
          <a:p>
            <a:pPr marL="0" indent="0">
              <a:buNone/>
            </a:pPr>
            <a:r>
              <a:rPr lang="pt-BR" sz="24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mat4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lightProjection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=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dirty="0" err="1" smtClean="0">
                <a:solidFill>
                  <a:srgbClr val="5AE23A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ortho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(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-10.0f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, 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10.0f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, 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-10.0f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, 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10.0f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,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near_plane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,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far_plane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);</a:t>
            </a:r>
          </a:p>
          <a:p>
            <a:pPr marL="0" indent="0">
              <a:buNone/>
            </a:pPr>
            <a:r>
              <a:rPr lang="pt-BR" sz="24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mat4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lightView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=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dirty="0" err="1" smtClean="0">
                <a:solidFill>
                  <a:srgbClr val="5AE23A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lookAt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(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lightPos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, </a:t>
            </a:r>
            <a:r>
              <a:rPr lang="pt-BR" sz="24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vec3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(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0.0f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), </a:t>
            </a:r>
            <a:r>
              <a:rPr lang="pt-BR" sz="24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vec3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(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0.0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, 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1.0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, </a:t>
            </a:r>
            <a:r>
              <a:rPr lang="pt-BR" sz="24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0.0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));</a:t>
            </a:r>
          </a:p>
          <a:p>
            <a:pPr marL="0" indent="0">
              <a:buNone/>
            </a:pPr>
            <a:r>
              <a:rPr lang="pt-BR" sz="24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mat4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lightSpaceMatrix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=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lightProjection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*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 </a:t>
            </a:r>
            <a:r>
              <a:rPr lang="pt-BR" sz="24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lightView</a:t>
            </a:r>
            <a:r>
              <a:rPr lang="pt-BR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49000"/>
                    </a:prstClr>
                  </a:outerShdw>
                </a:effectLst>
              </a:rPr>
              <a:t>;</a:t>
            </a:r>
            <a:endParaRPr lang="pt-BR" sz="2400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49000"/>
                  </a:prstClr>
                </a:outerShdw>
              </a:effectLst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2989618"/>
            <a:ext cx="10160000" cy="316230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41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252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3350"/>
            <a:ext cx="12192000" cy="7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1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</a:effectLst>
              </a:rPr>
              <a:t>Algoritmo</a:t>
            </a:r>
            <a:r>
              <a:rPr lang="en-US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</a:effectLst>
              </a:rPr>
              <a:t> de 2 </a:t>
            </a:r>
            <a:r>
              <a:rPr lang="en-US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/>
                  </a:outerShdw>
                </a:effectLst>
              </a:rPr>
              <a:t>passos</a:t>
            </a:r>
            <a:endParaRPr lang="pt-BR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/>
                </a:outerShdw>
              </a:effectLst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633489"/>
            <a:ext cx="10515600" cy="4604358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2º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Passo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: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Renderiza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a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cena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normal,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utilizando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o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mapa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de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profundidade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gerado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para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calcular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se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fragmentos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estão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na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sombra</a:t>
            </a:r>
            <a:endParaRPr lang="en-US" sz="24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8000"/>
                  </a:prstClr>
                </a:outerShdw>
              </a:effectLst>
            </a:endParaRPr>
          </a:p>
          <a:p>
            <a:endParaRPr lang="en-US" sz="24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8000"/>
                  </a:prstClr>
                </a:outerShdw>
              </a:effectLst>
            </a:endParaRPr>
          </a:p>
          <a:p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Necessário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saber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posição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do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fragmento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na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matriz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da luz</a:t>
            </a:r>
          </a:p>
          <a:p>
            <a:pPr marL="0" indent="0">
              <a:buNone/>
            </a:pPr>
            <a:endParaRPr lang="en-US" sz="24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8000"/>
                  </a:prstClr>
                </a:outerShdw>
              </a:effectLst>
            </a:endParaRP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8000"/>
                  </a:prstClr>
                </a:outerShdw>
              </a:effectLst>
            </a:endParaRPr>
          </a:p>
          <a:p>
            <a:pPr marL="0" indent="0">
              <a:buNone/>
            </a:pPr>
            <a:endParaRPr lang="en-US" sz="24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8000"/>
                  </a:prstClr>
                </a:outerShdw>
              </a:effectLst>
            </a:endParaRPr>
          </a:p>
          <a:p>
            <a:pPr marL="0" indent="0">
              <a:buNone/>
            </a:pPr>
            <a:endParaRPr lang="en-US" sz="24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68000"/>
                  </a:prstClr>
                </a:outerShdw>
              </a:effectLst>
            </a:endParaRPr>
          </a:p>
          <a:p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Adicionamos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a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sombra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na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equação</a:t>
            </a:r>
            <a:r>
              <a:rPr lang="en-US" sz="24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68000"/>
                    </a:prstClr>
                  </a:outerShdw>
                </a:effectLst>
              </a:rPr>
              <a:t>da luz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968712" y="3356897"/>
            <a:ext cx="7980734" cy="1769580"/>
          </a:xfrm>
          <a:prstGeom prst="rect">
            <a:avLst/>
          </a:prstGeom>
          <a:solidFill>
            <a:srgbClr val="254061"/>
          </a:solidFill>
          <a:effectLst>
            <a:outerShdw blurRad="76200" dir="13500000" sy="23000" kx="1200000" algn="br" rotWithShape="0">
              <a:prstClr val="black">
                <a:alpha val="43000"/>
              </a:prstClr>
            </a:outerShdw>
          </a:effectLst>
        </p:spPr>
        <p:txBody>
          <a:bodyPr wrap="square" rtlCol="0">
            <a:spAutoFit/>
          </a:bodyPr>
          <a:lstStyle/>
          <a:p>
            <a:pPr lvl="1"/>
            <a:r>
              <a:rPr lang="pt-BR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v</a:t>
            </a:r>
            <a:r>
              <a:rPr lang="pt-BR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ec4</a:t>
            </a:r>
            <a:r>
              <a:rPr lang="pt-BR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FragPosLightSpace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=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lightSpaceMatrix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*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vec4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(</a:t>
            </a:r>
            <a:r>
              <a:rPr lang="pt-BR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FragPos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, </a:t>
            </a:r>
            <a:r>
              <a:rPr lang="pt-BR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1.0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);</a:t>
            </a:r>
          </a:p>
          <a:p>
            <a:pPr lvl="1"/>
            <a:r>
              <a:rPr lang="pt-BR" dirty="0" smtClean="0">
                <a:solidFill>
                  <a:schemeClr val="bg1">
                    <a:lumMod val="5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// 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perform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perspective divide </a:t>
            </a:r>
          </a:p>
          <a:p>
            <a:pPr lvl="1"/>
            <a:r>
              <a:rPr lang="pt-BR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v</a:t>
            </a:r>
            <a:r>
              <a:rPr lang="pt-BR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ec3</a:t>
            </a:r>
            <a:r>
              <a:rPr lang="pt-BR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projCoords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=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fragPosLightSpace</a:t>
            </a:r>
            <a:r>
              <a:rPr lang="pt-BR" dirty="0" err="1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.</a:t>
            </a:r>
            <a:r>
              <a:rPr lang="pt-BR" dirty="0" err="1" smtClean="0">
                <a:solidFill>
                  <a:srgbClr val="FFC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xyz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/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fragPosLightSpace</a:t>
            </a:r>
            <a:r>
              <a:rPr lang="pt-BR" dirty="0" err="1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.</a:t>
            </a:r>
            <a:r>
              <a:rPr lang="pt-BR" dirty="0" err="1" smtClean="0">
                <a:solidFill>
                  <a:srgbClr val="FFC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w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;</a:t>
            </a:r>
          </a:p>
          <a:p>
            <a:pPr lvl="1"/>
            <a:r>
              <a:rPr lang="pt-BR" dirty="0" smtClean="0">
                <a:solidFill>
                  <a:schemeClr val="bg1">
                    <a:lumMod val="5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// 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depth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map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range [0, 1]</a:t>
            </a:r>
          </a:p>
          <a:p>
            <a:pPr lvl="1"/>
            <a:r>
              <a:rPr lang="pt-BR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projCoords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=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projCoords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*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0.5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+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 </a:t>
            </a:r>
            <a:r>
              <a:rPr lang="pt-BR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0.5</a:t>
            </a:r>
            <a:r>
              <a:rPr lang="pt-BR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8000"/>
                    </a:prstClr>
                  </a:outerShdw>
                </a:effectLst>
              </a:rPr>
              <a:t>; </a:t>
            </a:r>
          </a:p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968711" y="5638401"/>
            <a:ext cx="7980735" cy="984885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76200" dir="13500000" sy="23000" kx="1200000" algn="br" rotWithShape="0">
              <a:prstClr val="black">
                <a:alpha val="51000"/>
              </a:prstClr>
            </a:outerShdw>
          </a:effectLst>
        </p:spPr>
        <p:txBody>
          <a:bodyPr wrap="square" rtlCol="0">
            <a:spAutoFit/>
          </a:bodyPr>
          <a:lstStyle/>
          <a:p>
            <a:pPr lvl="1"/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fl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oat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shadow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=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currentDepth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&gt;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closestDepth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?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1.0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: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0.0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;</a:t>
            </a:r>
          </a:p>
          <a:p>
            <a:pPr lvl="1"/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v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ec3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lighting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=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(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ambient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+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(</a:t>
            </a:r>
            <a:r>
              <a:rPr lang="en-US" sz="2000" dirty="0" smtClean="0">
                <a:solidFill>
                  <a:srgbClr val="C85DE9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1.0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-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shadow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) </a:t>
            </a:r>
            <a:r>
              <a:rPr lang="en-US" sz="2000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*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(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diffuse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+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 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specular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9000"/>
                    </a:prstClr>
                  </a:outerShdw>
                </a:effectLst>
              </a:rPr>
              <a:t>));</a:t>
            </a:r>
            <a:endParaRPr lang="pt-BR" sz="20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9000"/>
                  </a:prstClr>
                </a:outerShdw>
              </a:effectLst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648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3350"/>
            <a:ext cx="12192000" cy="7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4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520</TotalTime>
  <Words>345</Words>
  <Application>Microsoft Office PowerPoint</Application>
  <PresentationFormat>Widescreen</PresentationFormat>
  <Paragraphs>51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8" baseType="lpstr">
      <vt:lpstr>Arial</vt:lpstr>
      <vt:lpstr>Times New Roman</vt:lpstr>
      <vt:lpstr>Tema do Office</vt:lpstr>
      <vt:lpstr>Shadow Mapping</vt:lpstr>
      <vt:lpstr>Apresentação do PowerPoint</vt:lpstr>
      <vt:lpstr>Apresentação do PowerPoint</vt:lpstr>
      <vt:lpstr>Apresentação do PowerPoint</vt:lpstr>
      <vt:lpstr>Algoritmo de 2 passos</vt:lpstr>
      <vt:lpstr>Apresentação do PowerPoint</vt:lpstr>
      <vt:lpstr>Apresentação do PowerPoint</vt:lpstr>
      <vt:lpstr>Algoritmo de 2 passos</vt:lpstr>
      <vt:lpstr>Apresentação do PowerPoint</vt:lpstr>
      <vt:lpstr>Shadow Acne</vt:lpstr>
      <vt:lpstr>Shadow Acne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Shadow Mapping</dc:title>
  <dc:creator>cliente</dc:creator>
  <cp:lastModifiedBy>cliente</cp:lastModifiedBy>
  <cp:revision>19</cp:revision>
  <dcterms:created xsi:type="dcterms:W3CDTF">2018-11-19T21:26:09Z</dcterms:created>
  <dcterms:modified xsi:type="dcterms:W3CDTF">2018-11-20T06:06:30Z</dcterms:modified>
</cp:coreProperties>
</file>

<file path=docProps/thumbnail.jpeg>
</file>